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3"/>
  </p:notesMasterIdLst>
  <p:handoutMasterIdLst>
    <p:handoutMasterId r:id="rId24"/>
  </p:handoutMasterIdLst>
  <p:sldIdLst>
    <p:sldId id="265" r:id="rId3"/>
    <p:sldId id="257" r:id="rId4"/>
    <p:sldId id="269" r:id="rId5"/>
    <p:sldId id="270" r:id="rId6"/>
    <p:sldId id="275" r:id="rId7"/>
    <p:sldId id="282" r:id="rId8"/>
    <p:sldId id="283" r:id="rId9"/>
    <p:sldId id="272" r:id="rId10"/>
    <p:sldId id="273" r:id="rId11"/>
    <p:sldId id="280" r:id="rId12"/>
    <p:sldId id="284" r:id="rId13"/>
    <p:sldId id="277" r:id="rId14"/>
    <p:sldId id="278" r:id="rId15"/>
    <p:sldId id="271" r:id="rId16"/>
    <p:sldId id="285" r:id="rId17"/>
    <p:sldId id="286" r:id="rId18"/>
    <p:sldId id="279" r:id="rId19"/>
    <p:sldId id="287" r:id="rId20"/>
    <p:sldId id="288" r:id="rId21"/>
    <p:sldId id="289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0" autoAdjust="0"/>
    <p:restoredTop sz="94682" autoAdjust="0"/>
  </p:normalViewPr>
  <p:slideViewPr>
    <p:cSldViewPr snapToGrid="0" snapToObjects="1" showGuides="1">
      <p:cViewPr>
        <p:scale>
          <a:sx n="230" d="100"/>
          <a:sy n="230" d="100"/>
        </p:scale>
        <p:origin x="2232" y="2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1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07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ladivanov.dev@gmail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tiff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28B5FA86-FD96-574B-8E68-71037D43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6333"/>
            <a:ext cx="9144000" cy="1030833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макета электропривода с бесконтактным моментным электродвигателем</a:t>
            </a:r>
            <a:endParaRPr lang="en-US" sz="4000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14D4967-8942-6342-A4CA-DB05673FD214}"/>
              </a:ext>
            </a:extLst>
          </p:cNvPr>
          <p:cNvSpPr txBox="1">
            <a:spLocks/>
          </p:cNvSpPr>
          <p:nvPr/>
        </p:nvSpPr>
        <p:spPr>
          <a:xfrm>
            <a:off x="1371600" y="3392045"/>
            <a:ext cx="6400800" cy="8778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Иванов Владислав Андреевич (</a:t>
            </a:r>
            <a:r>
              <a:rPr lang="en-US" u="sng" dirty="0" err="1">
                <a:solidFill>
                  <a:schemeClr val="tx1">
                    <a:lumMod val="40000"/>
                    <a:lumOff val="60000"/>
                  </a:schemeClr>
                </a:solidFill>
                <a:hlinkClick r:id="rId3"/>
              </a:rPr>
              <a:t>vladivanov.dev</a:t>
            </a:r>
            <a:r>
              <a:rPr lang="nl-NL" u="sng" dirty="0">
                <a:solidFill>
                  <a:schemeClr val="tx1">
                    <a:lumMod val="40000"/>
                    <a:lumOff val="60000"/>
                  </a:schemeClr>
                </a:solidFill>
                <a:hlinkClick r:id="rId3"/>
              </a:rPr>
              <a:t>@gmail.com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Научный руководитель</a:t>
            </a:r>
            <a:r>
              <a:rPr lang="en-US" dirty="0"/>
              <a:t>: </a:t>
            </a:r>
            <a:r>
              <a:rPr lang="ru-RU" dirty="0"/>
              <a:t>доцент, </a:t>
            </a:r>
            <a:r>
              <a:rPr lang="ru-RU" dirty="0" err="1"/>
              <a:t>к.т.н</a:t>
            </a:r>
            <a:r>
              <a:rPr lang="ru-RU" dirty="0"/>
              <a:t> Бойков Владимир Иванович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DD91E18-DDC6-DA42-8706-4FEA2BAF1E43}"/>
              </a:ext>
            </a:extLst>
          </p:cNvPr>
          <p:cNvSpPr txBox="1">
            <a:spLocks/>
          </p:cNvSpPr>
          <p:nvPr/>
        </p:nvSpPr>
        <p:spPr>
          <a:xfrm>
            <a:off x="0" y="4640733"/>
            <a:ext cx="9144000" cy="375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2021 </a:t>
            </a:r>
            <a:r>
              <a:rPr lang="ru-RU" dirty="0"/>
              <a:t>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Основные сценарии работы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C48991C-4EDA-9543-A2AB-59F48DD43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811" y="1494134"/>
            <a:ext cx="4440804" cy="2896152"/>
          </a:xfrm>
        </p:spPr>
        <p:txBody>
          <a:bodyPr>
            <a:noAutofit/>
          </a:bodyPr>
          <a:lstStyle/>
          <a:p>
            <a:pPr algn="just"/>
            <a:r>
              <a:rPr lang="ru-RU" sz="2400" dirty="0">
                <a:solidFill>
                  <a:srgbClr val="000000"/>
                </a:solidFill>
              </a:rPr>
              <a:t>Работа через </a:t>
            </a:r>
            <a:r>
              <a:rPr lang="en-US" sz="2400" dirty="0">
                <a:solidFill>
                  <a:srgbClr val="000000"/>
                </a:solidFill>
              </a:rPr>
              <a:t>USB</a:t>
            </a:r>
            <a:r>
              <a:rPr lang="ru-RU" sz="2400" dirty="0">
                <a:solidFill>
                  <a:srgbClr val="000000"/>
                </a:solidFill>
              </a:rPr>
              <a:t> 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STM32-MAT/TARGET</a:t>
            </a:r>
          </a:p>
          <a:p>
            <a:br>
              <a:rPr lang="en-US" sz="2000" dirty="0"/>
            </a:br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A4134C5-38B0-8448-9CF0-705E4D79CC77}"/>
              </a:ext>
            </a:extLst>
          </p:cNvPr>
          <p:cNvSpPr txBox="1">
            <a:spLocks/>
          </p:cNvSpPr>
          <p:nvPr/>
        </p:nvSpPr>
        <p:spPr>
          <a:xfrm>
            <a:off x="4933565" y="1494135"/>
            <a:ext cx="4222143" cy="2896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rgbClr val="000000"/>
                </a:solidFill>
              </a:rPr>
              <a:t>Работа через </a:t>
            </a:r>
            <a:r>
              <a:rPr lang="en-US" sz="2400" dirty="0">
                <a:solidFill>
                  <a:srgbClr val="000000"/>
                </a:solidFill>
              </a:rPr>
              <a:t>DB-25</a:t>
            </a:r>
          </a:p>
          <a:p>
            <a:r>
              <a:rPr lang="en-US" dirty="0">
                <a:solidFill>
                  <a:srgbClr val="000000"/>
                </a:solidFill>
              </a:rPr>
              <a:t>Simulink Desktop Real-Time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11266" name="Picture 2" descr="Making a basic USB CDC project for STM32F4Discovery – VisualGDB Tutorials">
            <a:extLst>
              <a:ext uri="{FF2B5EF4-FFF2-40B4-BE49-F238E27FC236}">
                <a16:creationId xmlns:a16="http://schemas.microsoft.com/office/drawing/2014/main" id="{3A38825A-D567-9841-AD38-BD5A9679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84027"/>
            <a:ext cx="3753237" cy="14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Кабель LPT DB25-MF 1.4 м - купить онлайн по цене 150 руб. в  интернет-магазине Darxton.ru">
            <a:extLst>
              <a:ext uri="{FF2B5EF4-FFF2-40B4-BE49-F238E27FC236}">
                <a16:creationId xmlns:a16="http://schemas.microsoft.com/office/drawing/2014/main" id="{2F98CD6D-BD75-7D44-84A2-B7E0A2D7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615" y="2406184"/>
            <a:ext cx="2436633" cy="17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0" y="230754"/>
            <a:ext cx="6509428" cy="6204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    Система управления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6CDEF8-0117-3543-9DBB-CB85BEF4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1" y="952493"/>
            <a:ext cx="2870231" cy="1463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7EA446-E182-E941-989B-4EEB55A20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48" y="3976897"/>
            <a:ext cx="1519149" cy="53969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6A0337-C24D-3543-8A2F-2B68F481B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44" y="3007003"/>
            <a:ext cx="4494143" cy="1463477"/>
          </a:xfrm>
          <a:prstGeom prst="rect">
            <a:avLst/>
          </a:prstGeom>
        </p:spPr>
      </p:pic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7D41A101-7335-744E-B68B-776E4665A9C0}"/>
              </a:ext>
            </a:extLst>
          </p:cNvPr>
          <p:cNvSpPr/>
          <p:nvPr/>
        </p:nvSpPr>
        <p:spPr>
          <a:xfrm rot="11273052">
            <a:off x="4914375" y="3839793"/>
            <a:ext cx="1482518" cy="384156"/>
          </a:xfrm>
          <a:prstGeom prst="righ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F944B-877C-4344-8C3C-8C57D105C054}"/>
              </a:ext>
            </a:extLst>
          </p:cNvPr>
          <p:cNvSpPr txBox="1"/>
          <p:nvPr/>
        </p:nvSpPr>
        <p:spPr>
          <a:xfrm rot="499589">
            <a:off x="5021977" y="3904913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ПИ-регулятор по углу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F7FAE2D-A67D-0B4D-93A8-0A8D5E30C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33" y="819687"/>
            <a:ext cx="4113392" cy="1993087"/>
          </a:xfrm>
          <a:prstGeom prst="rect">
            <a:avLst/>
          </a:prstGeom>
        </p:spPr>
      </p:pic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B008DDE5-55EB-1047-B630-AF85F0F61450}"/>
              </a:ext>
            </a:extLst>
          </p:cNvPr>
          <p:cNvSpPr/>
          <p:nvPr/>
        </p:nvSpPr>
        <p:spPr>
          <a:xfrm>
            <a:off x="3413427" y="1626575"/>
            <a:ext cx="1482518" cy="3841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137CC-FB76-E847-9017-A9345EA0E718}"/>
              </a:ext>
            </a:extLst>
          </p:cNvPr>
          <p:cNvSpPr txBox="1"/>
          <p:nvPr/>
        </p:nvSpPr>
        <p:spPr>
          <a:xfrm>
            <a:off x="3413427" y="1691695"/>
            <a:ext cx="15358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+ коммутатор</a:t>
            </a:r>
            <a:r>
              <a:rPr lang="en-US" sz="1050" dirty="0">
                <a:solidFill>
                  <a:schemeClr val="bg1"/>
                </a:solidFill>
              </a:rPr>
              <a:t>, </a:t>
            </a:r>
            <a:r>
              <a:rPr lang="ru-RU" sz="1050" dirty="0">
                <a:solidFill>
                  <a:schemeClr val="bg1"/>
                </a:solidFill>
              </a:rPr>
              <a:t>ШИМ</a:t>
            </a:r>
          </a:p>
        </p:txBody>
      </p:sp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id="{00B1FB3F-829D-1C43-8F56-10CB3FAC4180}"/>
              </a:ext>
            </a:extLst>
          </p:cNvPr>
          <p:cNvSpPr/>
          <p:nvPr/>
        </p:nvSpPr>
        <p:spPr>
          <a:xfrm rot="6240002">
            <a:off x="6958438" y="3029574"/>
            <a:ext cx="1195249" cy="3841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7A37E-0285-2D49-AA11-893E2CF7D4B6}"/>
              </a:ext>
            </a:extLst>
          </p:cNvPr>
          <p:cNvSpPr txBox="1"/>
          <p:nvPr/>
        </p:nvSpPr>
        <p:spPr>
          <a:xfrm rot="17076230">
            <a:off x="7066216" y="3010123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в режиме ДПТ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6169C5-E797-DF4D-8846-C1A52134D9CD}"/>
              </a:ext>
            </a:extLst>
          </p:cNvPr>
          <p:cNvSpPr/>
          <p:nvPr/>
        </p:nvSpPr>
        <p:spPr>
          <a:xfrm>
            <a:off x="143583" y="4430173"/>
            <a:ext cx="1738116" cy="542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86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Регулятор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1BAF4E-56A3-AE45-B2A9-5B980935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4" y="1527464"/>
            <a:ext cx="4428224" cy="272850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B7F2E58-CE76-4247-BE85-3364EC4D6DAA}"/>
              </a:ext>
            </a:extLst>
          </p:cNvPr>
          <p:cNvSpPr/>
          <p:nvPr/>
        </p:nvSpPr>
        <p:spPr>
          <a:xfrm>
            <a:off x="597462" y="2959047"/>
            <a:ext cx="2387564" cy="1129303"/>
          </a:xfrm>
          <a:prstGeom prst="rect">
            <a:avLst/>
          </a:prstGeom>
          <a:noFill/>
          <a:ln w="22225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957C43-92A4-B142-8578-9BD636BCF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00" y="1122069"/>
            <a:ext cx="3189312" cy="33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Моделирование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4B5A47-286C-9240-82A0-39E5A460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527" y="1563502"/>
            <a:ext cx="3988945" cy="28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3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внутренний, канцелярские товары&#10;&#10;Автоматически созданное описание">
            <a:extLst>
              <a:ext uri="{FF2B5EF4-FFF2-40B4-BE49-F238E27FC236}">
                <a16:creationId xmlns:a16="http://schemas.microsoft.com/office/drawing/2014/main" id="{FA487DD3-9A14-DE4B-A0A2-86AEE7089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7" b="7873"/>
          <a:stretch/>
        </p:blipFill>
        <p:spPr>
          <a:xfrm>
            <a:off x="2148840" y="1437895"/>
            <a:ext cx="4846320" cy="26728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F58A61-016C-534B-BEEF-08052531DDF0}"/>
              </a:ext>
            </a:extLst>
          </p:cNvPr>
          <p:cNvSpPr txBox="1"/>
          <p:nvPr/>
        </p:nvSpPr>
        <p:spPr>
          <a:xfrm>
            <a:off x="8564682" y="4611146"/>
            <a:ext cx="4819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14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72DE55-CD0C-C04D-AD11-20D6F395464E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Результаты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38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D7159FAA-FFEC-3540-A5CD-295B472BC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4D1100F-BC66-284D-9A7C-6D9A10704C5D}"/>
              </a:ext>
            </a:extLst>
          </p:cNvPr>
          <p:cNvSpPr txBox="1">
            <a:spLocks/>
          </p:cNvSpPr>
          <p:nvPr/>
        </p:nvSpPr>
        <p:spPr>
          <a:xfrm>
            <a:off x="384048" y="433175"/>
            <a:ext cx="2185416" cy="55437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Результаты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A052F-9DD8-CB45-A775-065E3B340E46}"/>
              </a:ext>
            </a:extLst>
          </p:cNvPr>
          <p:cNvSpPr txBox="1"/>
          <p:nvPr/>
        </p:nvSpPr>
        <p:spPr>
          <a:xfrm>
            <a:off x="8539437" y="4589503"/>
            <a:ext cx="4168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11533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F58A61-016C-534B-BEEF-08052531DDF0}"/>
              </a:ext>
            </a:extLst>
          </p:cNvPr>
          <p:cNvSpPr txBox="1"/>
          <p:nvPr/>
        </p:nvSpPr>
        <p:spPr>
          <a:xfrm>
            <a:off x="8539439" y="4589503"/>
            <a:ext cx="4168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16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72DE55-CD0C-C04D-AD11-20D6F395464E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Результаты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D1FABF-9CD0-9A45-BAF9-4F7F9F89C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71" y="1496290"/>
            <a:ext cx="2060404" cy="27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2FEC659-2BD3-984C-8027-B1B1A336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127" y="1496290"/>
            <a:ext cx="2060404" cy="27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92751C7B-4207-EA44-8CDA-BB74E01D25FA}"/>
              </a:ext>
            </a:extLst>
          </p:cNvPr>
          <p:cNvSpPr/>
          <p:nvPr/>
        </p:nvSpPr>
        <p:spPr>
          <a:xfrm>
            <a:off x="4026721" y="2571750"/>
            <a:ext cx="1090560" cy="7077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736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986B74-0AED-6C4B-97D3-966CF1F0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" t="13392" r="2298" b="1505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DE61E0-060E-B144-BCDE-2D260C12DEBA}"/>
              </a:ext>
            </a:extLst>
          </p:cNvPr>
          <p:cNvSpPr txBox="1">
            <a:spLocks/>
          </p:cNvSpPr>
          <p:nvPr/>
        </p:nvSpPr>
        <p:spPr>
          <a:xfrm>
            <a:off x="384048" y="433175"/>
            <a:ext cx="2185416" cy="55437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Результаты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A58B8-85EF-2D4A-B8FB-F81391ABB0EA}"/>
              </a:ext>
            </a:extLst>
          </p:cNvPr>
          <p:cNvSpPr txBox="1"/>
          <p:nvPr/>
        </p:nvSpPr>
        <p:spPr>
          <a:xfrm>
            <a:off x="8531881" y="4589503"/>
            <a:ext cx="4243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45629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7BA58B8-85EF-2D4A-B8FB-F81391ABB0EA}"/>
              </a:ext>
            </a:extLst>
          </p:cNvPr>
          <p:cNvSpPr txBox="1"/>
          <p:nvPr/>
        </p:nvSpPr>
        <p:spPr>
          <a:xfrm>
            <a:off x="8531881" y="4589503"/>
            <a:ext cx="4243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18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B4F8EFF-6046-174C-AE5F-57E95885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72337" y="366543"/>
            <a:ext cx="3488736" cy="465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CA9A8B-1AFE-6248-83A7-339DDE6234AB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Результаты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A196B-D30F-0A43-A3D2-1305A219F068}"/>
              </a:ext>
            </a:extLst>
          </p:cNvPr>
          <p:cNvSpPr txBox="1"/>
          <p:nvPr/>
        </p:nvSpPr>
        <p:spPr>
          <a:xfrm>
            <a:off x="457200" y="2352806"/>
            <a:ext cx="2142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Испытание модуля электроники в комплекте с ДБМ.</a:t>
            </a:r>
          </a:p>
        </p:txBody>
      </p:sp>
    </p:spTree>
    <p:extLst>
      <p:ext uri="{BB962C8B-B14F-4D97-AF65-F5344CB8AC3E}">
        <p14:creationId xmlns:p14="http://schemas.microsoft.com/office/powerpoint/2010/main" val="361239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7BA58B8-85EF-2D4A-B8FB-F81391ABB0EA}"/>
              </a:ext>
            </a:extLst>
          </p:cNvPr>
          <p:cNvSpPr txBox="1"/>
          <p:nvPr/>
        </p:nvSpPr>
        <p:spPr>
          <a:xfrm>
            <a:off x="8531881" y="4589503"/>
            <a:ext cx="4243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CA9A8B-1AFE-6248-83A7-339DDE6234AB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Заключение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1D94E-B02F-4740-808E-832922494C86}"/>
              </a:ext>
            </a:extLst>
          </p:cNvPr>
          <p:cNvSpPr txBox="1"/>
          <p:nvPr/>
        </p:nvSpPr>
        <p:spPr>
          <a:xfrm>
            <a:off x="457200" y="1507425"/>
            <a:ext cx="8172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Разработан, собран и испытан модуль электроники стенда. Разработанный стенд соответствует всем предъявленным требованиями.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81084E41-7F24-1042-8AC5-8679908C5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247019"/>
              </p:ext>
            </p:extLst>
          </p:nvPr>
        </p:nvGraphicFramePr>
        <p:xfrm>
          <a:off x="550737" y="2232015"/>
          <a:ext cx="7985714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2413">
                  <a:extLst>
                    <a:ext uri="{9D8B030D-6E8A-4147-A177-3AD203B41FA5}">
                      <a16:colId xmlns:a16="http://schemas.microsoft.com/office/drawing/2014/main" val="829720427"/>
                    </a:ext>
                  </a:extLst>
                </a:gridCol>
                <a:gridCol w="1633301">
                  <a:extLst>
                    <a:ext uri="{9D8B030D-6E8A-4147-A177-3AD203B41FA5}">
                      <a16:colId xmlns:a16="http://schemas.microsoft.com/office/drawing/2014/main" val="270382153"/>
                    </a:ext>
                  </a:extLst>
                </a:gridCol>
              </a:tblGrid>
              <a:tr h="166385"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Разрешающая способность датчиков стенда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58377"/>
                  </a:ext>
                </a:extLst>
              </a:tr>
              <a:tr h="1425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</a:rPr>
                        <a:t>Разрешение для измерения угла поворота ротора, рад</a:t>
                      </a:r>
                      <a:endParaRPr lang="ru-RU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</a:rPr>
                        <a:t>0.000383</a:t>
                      </a:r>
                      <a:endParaRPr lang="ru-RU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290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</a:rPr>
                        <a:t>Разрешение для измерения тока в обмотках, А</a:t>
                      </a:r>
                      <a:endParaRPr lang="ru-RU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</a:rPr>
                        <a:t>0.000983</a:t>
                      </a:r>
                      <a:endParaRPr lang="ru-RU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64071"/>
                  </a:ext>
                </a:extLst>
              </a:tr>
              <a:tr h="1792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</a:rPr>
                        <a:t>Разрешение для измерения напряжения в обмотках, В</a:t>
                      </a:r>
                      <a:endParaRPr lang="ru-RU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</a:rPr>
                        <a:t>0.00586</a:t>
                      </a:r>
                      <a:endParaRPr lang="ru-RU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4957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88144C2-B757-A347-8DF9-C4C8B77FB012}"/>
              </a:ext>
            </a:extLst>
          </p:cNvPr>
          <p:cNvSpPr txBox="1"/>
          <p:nvPr/>
        </p:nvSpPr>
        <p:spPr>
          <a:xfrm>
            <a:off x="457200" y="3528512"/>
            <a:ext cx="81727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Разработанный стенд позволяет реализовать и исследовать системы управления с различными режимами управления двигателем - от простых шаговых до современного векторного управления.</a:t>
            </a:r>
          </a:p>
        </p:txBody>
      </p:sp>
    </p:spTree>
    <p:extLst>
      <p:ext uri="{BB962C8B-B14F-4D97-AF65-F5344CB8AC3E}">
        <p14:creationId xmlns:p14="http://schemas.microsoft.com/office/powerpoint/2010/main" val="291544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pic>
        <p:nvPicPr>
          <p:cNvPr id="1026" name="Picture 2" descr="Brushless Motors (AC, DC, Servo &amp; Direct Drive Torque) - Allied Motion">
            <a:extLst>
              <a:ext uri="{FF2B5EF4-FFF2-40B4-BE49-F238E27FC236}">
                <a16:creationId xmlns:a16="http://schemas.microsoft.com/office/drawing/2014/main" id="{6BCB98B5-CC54-144E-8243-F519C718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00" y="1225307"/>
            <a:ext cx="3918399" cy="30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Актуальность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64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7BA58B8-85EF-2D4A-B8FB-F81391ABB0EA}"/>
              </a:ext>
            </a:extLst>
          </p:cNvPr>
          <p:cNvSpPr txBox="1"/>
          <p:nvPr/>
        </p:nvSpPr>
        <p:spPr>
          <a:xfrm>
            <a:off x="8531881" y="4589503"/>
            <a:ext cx="4243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18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FD5297-E57C-7A49-A195-9342F6B8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" y="0"/>
            <a:ext cx="9143406" cy="51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3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DA020D-F1AE-4042-A23E-E1EBAB99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10" y="1829027"/>
            <a:ext cx="3560641" cy="2202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33EE1A-7780-DF42-9BF9-B4F6FBEC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72" y="1829026"/>
            <a:ext cx="3560641" cy="22025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FFA9A5-B275-8648-803F-A717A909D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510" y="770283"/>
            <a:ext cx="8141168" cy="340624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Цены на оксиды металлов с 2009 по 2020 год (с прогнозом до 2030 года)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56D6C-8DE3-1740-A863-3831AABAEAE8}"/>
              </a:ext>
            </a:extLst>
          </p:cNvPr>
          <p:cNvSpPr txBox="1">
            <a:spLocks/>
          </p:cNvSpPr>
          <p:nvPr/>
        </p:nvSpPr>
        <p:spPr>
          <a:xfrm>
            <a:off x="565510" y="1342549"/>
            <a:ext cx="2169739" cy="340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000000"/>
                </a:solidFill>
              </a:rPr>
              <a:t>Неодим (</a:t>
            </a:r>
            <a:r>
              <a:rPr lang="en-US" sz="2000" dirty="0">
                <a:solidFill>
                  <a:srgbClr val="000000"/>
                </a:solidFill>
              </a:rPr>
              <a:t>Nd)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5B3C70-EAB9-604B-8380-1571AA46ED01}"/>
              </a:ext>
            </a:extLst>
          </p:cNvPr>
          <p:cNvSpPr txBox="1">
            <a:spLocks/>
          </p:cNvSpPr>
          <p:nvPr/>
        </p:nvSpPr>
        <p:spPr>
          <a:xfrm>
            <a:off x="4707172" y="1342549"/>
            <a:ext cx="2169739" cy="340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000000"/>
                </a:solidFill>
              </a:rPr>
              <a:t>Самарий (</a:t>
            </a:r>
            <a:r>
              <a:rPr lang="en-US" sz="2000" dirty="0" err="1">
                <a:solidFill>
                  <a:srgbClr val="000000"/>
                </a:solidFill>
              </a:rPr>
              <a:t>Sm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2284DB8-51A3-2B4A-9D8D-01AD9D50AF2A}"/>
              </a:ext>
            </a:extLst>
          </p:cNvPr>
          <p:cNvSpPr/>
          <p:nvPr/>
        </p:nvSpPr>
        <p:spPr>
          <a:xfrm>
            <a:off x="4492487" y="4246259"/>
            <a:ext cx="38468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Данные предоставлены веб-ресурсом </a:t>
            </a:r>
            <a:r>
              <a:rPr lang="ru-RU" sz="1050" u="sng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https</a:t>
            </a:r>
            <a:r>
              <a:rPr lang="ru-RU" sz="1050" u="sng" dirty="0">
                <a:solidFill>
                  <a:schemeClr val="tx1">
                    <a:lumMod val="40000"/>
                    <a:lumOff val="60000"/>
                  </a:schemeClr>
                </a:solidFill>
              </a:rPr>
              <a:t>://</a:t>
            </a:r>
            <a:r>
              <a:rPr lang="ru-RU" sz="1050" u="sng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www.statista.com</a:t>
            </a:r>
            <a:r>
              <a:rPr lang="ru-RU" sz="1050" u="sng" dirty="0">
                <a:solidFill>
                  <a:schemeClr val="tx1">
                    <a:lumMod val="40000"/>
                    <a:lumOff val="6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1865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pic>
        <p:nvPicPr>
          <p:cNvPr id="2050" name="Picture 2" descr="Microcontrollers Will Regain Growth After 2019 Slump">
            <a:extLst>
              <a:ext uri="{FF2B5EF4-FFF2-40B4-BE49-F238E27FC236}">
                <a16:creationId xmlns:a16="http://schemas.microsoft.com/office/drawing/2014/main" id="{26B85CF2-9777-C542-A09E-70B2F9A14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4591"/>
          <a:stretch/>
        </p:blipFill>
        <p:spPr bwMode="auto">
          <a:xfrm>
            <a:off x="1974822" y="1622065"/>
            <a:ext cx="5194355" cy="21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7C16A0D-BD56-3C4E-85ED-F7D1D97B6CD6}"/>
              </a:ext>
            </a:extLst>
          </p:cNvPr>
          <p:cNvSpPr/>
          <p:nvPr/>
        </p:nvSpPr>
        <p:spPr>
          <a:xfrm>
            <a:off x="6209969" y="4246259"/>
            <a:ext cx="21294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Данные предоставлены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IC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insights</a:t>
            </a:r>
            <a:endParaRPr lang="ru-RU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63B55F1-1FEB-5D4A-8478-F974982772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510" y="770283"/>
            <a:ext cx="8141168" cy="340624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Цены на микроконтроллеры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DE4CB02-59D4-624D-92AC-0BD6CB6CD7A4}"/>
              </a:ext>
            </a:extLst>
          </p:cNvPr>
          <p:cNvSpPr/>
          <p:nvPr/>
        </p:nvSpPr>
        <p:spPr>
          <a:xfrm>
            <a:off x="1974822" y="4246259"/>
            <a:ext cx="21294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ASP – Average Selling Price</a:t>
            </a:r>
            <a:endParaRPr lang="ru-RU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1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Существующие решения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260FD8-C834-8A4A-9BEF-C3F281B5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8" y="1942618"/>
            <a:ext cx="1886148" cy="182239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доска&#10;&#10;Автоматически созданное описание">
            <a:extLst>
              <a:ext uri="{FF2B5EF4-FFF2-40B4-BE49-F238E27FC236}">
                <a16:creationId xmlns:a16="http://schemas.microsoft.com/office/drawing/2014/main" id="{07F328E1-F91B-BF44-BEFA-61EC42D5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638" y="2199987"/>
            <a:ext cx="2615301" cy="1307651"/>
          </a:xfrm>
          <a:prstGeom prst="rect">
            <a:avLst/>
          </a:prstGeom>
        </p:spPr>
      </p:pic>
      <p:pic>
        <p:nvPicPr>
          <p:cNvPr id="10" name="Рисунок 9" descr="Изображение выглядит как зарядное устройство, адаптер&#10;&#10;Автоматически созданное описание">
            <a:extLst>
              <a:ext uri="{FF2B5EF4-FFF2-40B4-BE49-F238E27FC236}">
                <a16:creationId xmlns:a16="http://schemas.microsoft.com/office/drawing/2014/main" id="{1D92AC1B-B222-A64A-86C6-E93AE3794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451" y="1937849"/>
            <a:ext cx="2304331" cy="1470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E21671-F4C5-8E4A-843F-97263F2747FF}"/>
              </a:ext>
            </a:extLst>
          </p:cNvPr>
          <p:cNvSpPr txBox="1"/>
          <p:nvPr/>
        </p:nvSpPr>
        <p:spPr>
          <a:xfrm>
            <a:off x="1498209" y="37650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1F89C-3B85-D442-BDD7-5BF80AD5A62C}"/>
              </a:ext>
            </a:extLst>
          </p:cNvPr>
          <p:cNvSpPr txBox="1"/>
          <p:nvPr/>
        </p:nvSpPr>
        <p:spPr>
          <a:xfrm>
            <a:off x="4266445" y="37650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7046-6256-C64B-8DDA-B5312E8A345D}"/>
              </a:ext>
            </a:extLst>
          </p:cNvPr>
          <p:cNvSpPr txBox="1"/>
          <p:nvPr/>
        </p:nvSpPr>
        <p:spPr>
          <a:xfrm>
            <a:off x="7243773" y="37650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5346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5">
            <a:extLst>
              <a:ext uri="{FF2B5EF4-FFF2-40B4-BE49-F238E27FC236}">
                <a16:creationId xmlns:a16="http://schemas.microsoft.com/office/drawing/2014/main" id="{B01800C8-01A3-E740-AAB7-42CD76C5D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210528"/>
              </p:ext>
            </p:extLst>
          </p:nvPr>
        </p:nvGraphicFramePr>
        <p:xfrm>
          <a:off x="0" y="-2"/>
          <a:ext cx="9144002" cy="51435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1058">
                  <a:extLst>
                    <a:ext uri="{9D8B030D-6E8A-4147-A177-3AD203B41FA5}">
                      <a16:colId xmlns:a16="http://schemas.microsoft.com/office/drawing/2014/main" val="1262718446"/>
                    </a:ext>
                  </a:extLst>
                </a:gridCol>
                <a:gridCol w="769633">
                  <a:extLst>
                    <a:ext uri="{9D8B030D-6E8A-4147-A177-3AD203B41FA5}">
                      <a16:colId xmlns:a16="http://schemas.microsoft.com/office/drawing/2014/main" val="189744645"/>
                    </a:ext>
                  </a:extLst>
                </a:gridCol>
                <a:gridCol w="1398407">
                  <a:extLst>
                    <a:ext uri="{9D8B030D-6E8A-4147-A177-3AD203B41FA5}">
                      <a16:colId xmlns:a16="http://schemas.microsoft.com/office/drawing/2014/main" val="1205574313"/>
                    </a:ext>
                  </a:extLst>
                </a:gridCol>
                <a:gridCol w="1845032">
                  <a:extLst>
                    <a:ext uri="{9D8B030D-6E8A-4147-A177-3AD203B41FA5}">
                      <a16:colId xmlns:a16="http://schemas.microsoft.com/office/drawing/2014/main" val="3545232050"/>
                    </a:ext>
                  </a:extLst>
                </a:gridCol>
                <a:gridCol w="1217397">
                  <a:extLst>
                    <a:ext uri="{9D8B030D-6E8A-4147-A177-3AD203B41FA5}">
                      <a16:colId xmlns:a16="http://schemas.microsoft.com/office/drawing/2014/main" val="3930884380"/>
                    </a:ext>
                  </a:extLst>
                </a:gridCol>
                <a:gridCol w="1063349">
                  <a:extLst>
                    <a:ext uri="{9D8B030D-6E8A-4147-A177-3AD203B41FA5}">
                      <a16:colId xmlns:a16="http://schemas.microsoft.com/office/drawing/2014/main" val="595823178"/>
                    </a:ext>
                  </a:extLst>
                </a:gridCol>
                <a:gridCol w="1209126">
                  <a:extLst>
                    <a:ext uri="{9D8B030D-6E8A-4147-A177-3AD203B41FA5}">
                      <a16:colId xmlns:a16="http://schemas.microsoft.com/office/drawing/2014/main" val="2096685419"/>
                    </a:ext>
                  </a:extLst>
                </a:gridCol>
              </a:tblGrid>
              <a:tr h="66460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Вывод данных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Двигатель входит в комплект?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Реализация собственных алгоритмов управления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Исследования под нагрузкой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Двигатель скрыт?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Стоимость</a:t>
                      </a:r>
                      <a:r>
                        <a:rPr lang="en-US" sz="1200" dirty="0"/>
                        <a:t>, </a:t>
                      </a:r>
                      <a:r>
                        <a:rPr lang="ru-RU" sz="1200" dirty="0" err="1"/>
                        <a:t>руб</a:t>
                      </a:r>
                      <a:endParaRPr lang="ru-RU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255174"/>
                  </a:ext>
                </a:extLst>
              </a:tr>
              <a:tr h="10219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Типовой комплект учебного оборудования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Вентильный двигатель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ru-RU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368 810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647189"/>
                  </a:ext>
                </a:extLst>
              </a:tr>
              <a:tr h="240787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Типовой комплект учебного оборудования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Микропроцессорная система управления вентильным двигателем", исполнение моноблочное с ноутбуком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111 804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6873205"/>
                  </a:ext>
                </a:extLst>
              </a:tr>
              <a:tr h="10490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Стенд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SkyRC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Extreme BMC-01 </a:t>
                      </a: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для проверки </a:t>
                      </a:r>
                      <a:r>
                        <a:rPr lang="ru-RU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бесколлекторных</a:t>
                      </a:r>
                      <a:r>
                        <a:rPr lang="ru-RU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двигателей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10 562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7172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69632" y="4687402"/>
            <a:ext cx="2941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FEE2F9B-1670-E847-B34B-9DE70D1E0240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639874" cy="6499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755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1A87CBC-E782-194C-A326-F8C8C1EED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139" y="1373697"/>
            <a:ext cx="4916172" cy="30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Собственное решение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CE4340-A71A-3A46-A49E-CCB5E4A724EF}"/>
              </a:ext>
            </a:extLst>
          </p:cNvPr>
          <p:cNvSpPr txBox="1">
            <a:spLocks/>
          </p:cNvSpPr>
          <p:nvPr/>
        </p:nvSpPr>
        <p:spPr>
          <a:xfrm>
            <a:off x="457201" y="1571965"/>
            <a:ext cx="3319434" cy="28484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E7CA3-3283-3046-97E9-F7D31EE1B5A5}"/>
              </a:ext>
            </a:extLst>
          </p:cNvPr>
          <p:cNvSpPr txBox="1"/>
          <p:nvPr/>
        </p:nvSpPr>
        <p:spPr>
          <a:xfrm>
            <a:off x="457201" y="2389361"/>
            <a:ext cx="30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 разработке стенда были учтены все выявленные недостатки существующих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325413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Требования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3056F9-D741-3B42-93D1-4A9CE57D11C4}"/>
              </a:ext>
            </a:extLst>
          </p:cNvPr>
          <p:cNvSpPr txBox="1">
            <a:spLocks/>
          </p:cNvSpPr>
          <p:nvPr/>
        </p:nvSpPr>
        <p:spPr>
          <a:xfrm>
            <a:off x="457200" y="1571965"/>
            <a:ext cx="4512365" cy="28484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</a:rPr>
              <a:t>Удобный и быстрый интерфейс для обмена данными</a:t>
            </a:r>
          </a:p>
          <a:p>
            <a:pPr algn="just"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</a:rPr>
              <a:t>Возможность исследования скоростных и силовых характеристик двигателя</a:t>
            </a:r>
          </a:p>
          <a:p>
            <a:pPr algn="just">
              <a:buClr>
                <a:srgbClr val="1946BA"/>
              </a:buClr>
              <a:buFont typeface="Arial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</a:rPr>
              <a:t>Возможность исследования электрических параметров обмоток двигателя</a:t>
            </a:r>
          </a:p>
          <a:p>
            <a:pPr algn="just">
              <a:buClr>
                <a:srgbClr val="1946BA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Plug-n-play</a:t>
            </a:r>
            <a:r>
              <a:rPr lang="ru-RU" sz="1800" dirty="0">
                <a:solidFill>
                  <a:srgbClr val="000000"/>
                </a:solidFill>
              </a:rPr>
              <a:t> архитектура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Шилды Ардуино: обзор популярных схем Arduino Shield">
            <a:extLst>
              <a:ext uri="{FF2B5EF4-FFF2-40B4-BE49-F238E27FC236}">
                <a16:creationId xmlns:a16="http://schemas.microsoft.com/office/drawing/2014/main" id="{F02F76E7-65AA-AB47-9405-24705D157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299" y="1762797"/>
            <a:ext cx="3347499" cy="223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2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BB0B-A20B-8544-83F3-4B2E0F7BF6DD}"/>
              </a:ext>
            </a:extLst>
          </p:cNvPr>
          <p:cNvSpPr txBox="1"/>
          <p:nvPr/>
        </p:nvSpPr>
        <p:spPr>
          <a:xfrm>
            <a:off x="8603311" y="4603805"/>
            <a:ext cx="54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D29D9E-AE26-C044-984E-06C48CEE051D}"/>
              </a:ext>
            </a:extLst>
          </p:cNvPr>
          <p:cNvSpPr txBox="1">
            <a:spLocks/>
          </p:cNvSpPr>
          <p:nvPr/>
        </p:nvSpPr>
        <p:spPr>
          <a:xfrm>
            <a:off x="457200" y="753214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0000"/>
                </a:solidFill>
              </a:rPr>
              <a:t>Технические решения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5124" name="Picture 4" descr="ДБМ 63-0,06-3-2">
            <a:extLst>
              <a:ext uri="{FF2B5EF4-FFF2-40B4-BE49-F238E27FC236}">
                <a16:creationId xmlns:a16="http://schemas.microsoft.com/office/drawing/2014/main" id="{0000CA3A-1ACF-D04A-A5BF-F02CF7FF7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45" y="1373697"/>
            <a:ext cx="1910335" cy="159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004D9D-242B-C64E-A8A2-FF9CA6EDB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0" y="1418911"/>
            <a:ext cx="2722967" cy="1530308"/>
          </a:xfrm>
          <a:prstGeom prst="rect">
            <a:avLst/>
          </a:prstGeom>
        </p:spPr>
      </p:pic>
      <p:pic>
        <p:nvPicPr>
          <p:cNvPr id="10" name="Picture 2" descr="STM32F407 Discovery / Купить в Москве и СПБ с доставкой по России / Амперка">
            <a:extLst>
              <a:ext uri="{FF2B5EF4-FFF2-40B4-BE49-F238E27FC236}">
                <a16:creationId xmlns:a16="http://schemas.microsoft.com/office/drawing/2014/main" id="{D460F344-167C-6447-9FF6-7DDC3B02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233" y="3229417"/>
            <a:ext cx="2582471" cy="145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D4886D-4FDA-B341-84BA-402B0BE74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060" y="3229417"/>
            <a:ext cx="1325659" cy="13256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8D9E2D-ABB2-E345-A34A-4932A6EE2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7" b="3667"/>
          <a:stretch/>
        </p:blipFill>
        <p:spPr bwMode="auto">
          <a:xfrm rot="16200000">
            <a:off x="6809683" y="1295148"/>
            <a:ext cx="1593049" cy="175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75694F-FAC6-7540-A086-AE1926857B7D}"/>
              </a:ext>
            </a:extLst>
          </p:cNvPr>
          <p:cNvSpPr txBox="1"/>
          <p:nvPr/>
        </p:nvSpPr>
        <p:spPr>
          <a:xfrm>
            <a:off x="585400" y="2966744"/>
            <a:ext cx="1325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ДПТ Д5-ТР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A3410-F495-2340-9A54-E911B4550245}"/>
              </a:ext>
            </a:extLst>
          </p:cNvPr>
          <p:cNvSpPr txBox="1"/>
          <p:nvPr/>
        </p:nvSpPr>
        <p:spPr>
          <a:xfrm>
            <a:off x="3002468" y="4449916"/>
            <a:ext cx="191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STM32F407G-DISC1</a:t>
            </a:r>
            <a:endParaRPr lang="ru-RU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DB2D7-8A9D-0342-A8E1-70EEF22AEE9C}"/>
              </a:ext>
            </a:extLst>
          </p:cNvPr>
          <p:cNvSpPr txBox="1"/>
          <p:nvPr/>
        </p:nvSpPr>
        <p:spPr>
          <a:xfrm>
            <a:off x="5218702" y="1322860"/>
            <a:ext cx="897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ДБМ</a:t>
            </a:r>
            <a:r>
              <a:rPr lang="en-US" sz="1400" dirty="0"/>
              <a:t> </a:t>
            </a:r>
            <a:r>
              <a:rPr lang="ru-RU" sz="1400" dirty="0"/>
              <a:t>63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31E100-2089-4B41-BF06-39B515B724FD}"/>
              </a:ext>
            </a:extLst>
          </p:cNvPr>
          <p:cNvSpPr txBox="1"/>
          <p:nvPr/>
        </p:nvSpPr>
        <p:spPr>
          <a:xfrm>
            <a:off x="7037693" y="2966745"/>
            <a:ext cx="149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/>
              <a:t>Тензодатчик</a:t>
            </a:r>
            <a:r>
              <a:rPr lang="ru-RU" sz="1400" dirty="0"/>
              <a:t>  </a:t>
            </a:r>
            <a:r>
              <a:rPr lang="en-US" sz="1400" dirty="0"/>
              <a:t>C50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953D8-4693-5A4F-9694-3FCE945D78BC}"/>
              </a:ext>
            </a:extLst>
          </p:cNvPr>
          <p:cNvSpPr txBox="1"/>
          <p:nvPr/>
        </p:nvSpPr>
        <p:spPr>
          <a:xfrm>
            <a:off x="6477599" y="4453402"/>
            <a:ext cx="191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AS5048A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51374680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16674</TotalTime>
  <Words>352</Words>
  <Application>Microsoft Macintosh PowerPoint</Application>
  <PresentationFormat>Экран (16:9)</PresentationFormat>
  <Paragraphs>106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Cover</vt:lpstr>
      <vt:lpstr>1_Cover</vt:lpstr>
      <vt:lpstr>Разработка макета электропривода с бесконтактным моментным электродвигателем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Иванов Владислав Андреевич</cp:lastModifiedBy>
  <cp:revision>92</cp:revision>
  <cp:lastPrinted>2021-06-02T10:59:27Z</cp:lastPrinted>
  <dcterms:created xsi:type="dcterms:W3CDTF">2014-06-27T12:30:22Z</dcterms:created>
  <dcterms:modified xsi:type="dcterms:W3CDTF">2021-06-10T11:09:37Z</dcterms:modified>
</cp:coreProperties>
</file>